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handoutMasterIdLst>
    <p:handoutMasterId r:id="rId23"/>
  </p:handoutMasterIdLst>
  <p:sldIdLst>
    <p:sldId id="256" r:id="rId2"/>
    <p:sldId id="275" r:id="rId3"/>
    <p:sldId id="274" r:id="rId4"/>
    <p:sldId id="276" r:id="rId5"/>
    <p:sldId id="277" r:id="rId6"/>
    <p:sldId id="279" r:id="rId7"/>
    <p:sldId id="278" r:id="rId8"/>
    <p:sldId id="280" r:id="rId9"/>
    <p:sldId id="258" r:id="rId10"/>
    <p:sldId id="264" r:id="rId11"/>
    <p:sldId id="265" r:id="rId12"/>
    <p:sldId id="268" r:id="rId13"/>
    <p:sldId id="267" r:id="rId14"/>
    <p:sldId id="262" r:id="rId15"/>
    <p:sldId id="263" r:id="rId16"/>
    <p:sldId id="270" r:id="rId17"/>
    <p:sldId id="272" r:id="rId18"/>
    <p:sldId id="281" r:id="rId19"/>
    <p:sldId id="28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p:cViewPr>
        <p:scale>
          <a:sx n="81" d="100"/>
          <a:sy n="81" d="100"/>
        </p:scale>
        <p:origin x="-106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A3463-D257-4574-86AC-3876CDCC822D}" type="datetimeFigureOut">
              <a:rPr lang="en-US" smtClean="0"/>
              <a:pPr/>
              <a:t>5/15/2015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BF16EF-5F98-4C9C-9C4C-7A98F4DA3B8E}" type="slidenum">
              <a:rPr lang="en-US" smtClean="0"/>
              <a:pPr/>
              <a:t>‹#›</a:t>
            </a:fld>
            <a:endParaRPr lang="en-US" dirty="0"/>
          </a:p>
        </p:txBody>
      </p:sp>
    </p:spTree>
    <p:extLst>
      <p:ext uri="{BB962C8B-B14F-4D97-AF65-F5344CB8AC3E}">
        <p14:creationId xmlns:p14="http://schemas.microsoft.com/office/powerpoint/2010/main" val="3323051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FF898-DA8A-484D-A805-02E71E1A89B5}" type="datetimeFigureOut">
              <a:rPr lang="en-US" smtClean="0"/>
              <a:pPr/>
              <a:t>5/15/2015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D52A58-92E1-4C3F-A81F-9820C2DFEC54}" type="slidenum">
              <a:rPr lang="en-US" smtClean="0"/>
              <a:pPr/>
              <a:t>‹#›</a:t>
            </a:fld>
            <a:endParaRPr lang="en-US" dirty="0"/>
          </a:p>
        </p:txBody>
      </p:sp>
    </p:spTree>
    <p:extLst>
      <p:ext uri="{BB962C8B-B14F-4D97-AF65-F5344CB8AC3E}">
        <p14:creationId xmlns:p14="http://schemas.microsoft.com/office/powerpoint/2010/main" val="58281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nutrition.about.com/od/nutrition101/a/nutrients.htm" TargetMode="External"/><Relationship Id="rId3" Type="http://schemas.openxmlformats.org/officeDocument/2006/relationships/hyperlink" Target="http://nutrition.about.com/od/changeyourdiet/qt/healthysnacks.htm" TargetMode="External"/><Relationship Id="rId7" Type="http://schemas.openxmlformats.org/officeDocument/2006/relationships/hyperlink" Target="http://nutrition.about.com/od/therapeuticnutrition1/a/Getting-Enough-Calcium.ht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nutrition.about.com/od/healthyfoods/fr/galaxy.htm" TargetMode="External"/><Relationship Id="rId11" Type="http://schemas.openxmlformats.org/officeDocument/2006/relationships/hyperlink" Target="http://nutrition.about.com/od/nutritionglossary/g/poly.htm" TargetMode="External"/><Relationship Id="rId5" Type="http://schemas.openxmlformats.org/officeDocument/2006/relationships/hyperlink" Target="http://nutrition.about.com/od/hydrationwater/a/waterarticle.htm" TargetMode="External"/><Relationship Id="rId10" Type="http://schemas.openxmlformats.org/officeDocument/2006/relationships/hyperlink" Target="http://nutrition.about.com/od/nutritiontips/qt/dnt424.htm" TargetMode="External"/><Relationship Id="rId4" Type="http://schemas.openxmlformats.org/officeDocument/2006/relationships/hyperlink" Target="http://nutrition.about.com/od/askyournutritionist/f/cutveg.htm" TargetMode="External"/><Relationship Id="rId9" Type="http://schemas.openxmlformats.org/officeDocument/2006/relationships/hyperlink" Target="http://nutrition.about.com/od/cardiovascular/f/Are-Peanuts-And-Peanut-Butter-Good-For-Your-Health.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utrition.about.com/od/askyournutritionist/f/fat_protein.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a:t>
            </a:fld>
            <a:endParaRPr lang="en-US" dirty="0"/>
          </a:p>
        </p:txBody>
      </p:sp>
    </p:spTree>
    <p:extLst>
      <p:ext uri="{BB962C8B-B14F-4D97-AF65-F5344CB8AC3E}">
        <p14:creationId xmlns:p14="http://schemas.microsoft.com/office/powerpoint/2010/main" val="290677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Visit your hotel’s website to find out if they offer fitness facilities, any extra charges, or safe parks/preserves to walk or run</a:t>
            </a:r>
          </a:p>
          <a:p>
            <a:pPr lvl="0"/>
            <a:r>
              <a:rPr lang="en-US" sz="1200" kern="1200" dirty="0" smtClean="0">
                <a:solidFill>
                  <a:schemeClr val="tx1"/>
                </a:solidFill>
                <a:effectLst/>
                <a:latin typeface="+mn-lt"/>
                <a:ea typeface="+mn-ea"/>
                <a:cs typeface="+mn-cs"/>
              </a:rPr>
              <a:t>Pack comfortable pair of walking/running shoes, bathing suit, exercise bands, jump rope</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9</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Eat </a:t>
            </a:r>
            <a:r>
              <a:rPr lang="en-US" sz="1200" b="1" u="sng" kern="1200" dirty="0" smtClean="0">
                <a:solidFill>
                  <a:schemeClr val="tx1"/>
                </a:solidFill>
                <a:effectLst/>
                <a:latin typeface="+mn-lt"/>
                <a:ea typeface="+mn-ea"/>
                <a:cs typeface="+mn-cs"/>
                <a:hlinkClick r:id="rId3"/>
              </a:rPr>
              <a:t>healthy snacks</a:t>
            </a:r>
            <a:r>
              <a:rPr lang="en-US" sz="1200" b="1" kern="1200" dirty="0" smtClean="0">
                <a:solidFill>
                  <a:schemeClr val="tx1"/>
                </a:solidFill>
                <a:effectLst/>
                <a:latin typeface="+mn-lt"/>
                <a:ea typeface="+mn-ea"/>
                <a:cs typeface="+mn-cs"/>
              </a:rPr>
              <a:t> in the car: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Load up on fresh-</a:t>
            </a:r>
            <a:r>
              <a:rPr lang="en-US" sz="1200" u="sng" kern="1200" dirty="0" smtClean="0">
                <a:solidFill>
                  <a:schemeClr val="tx1"/>
                </a:solidFill>
                <a:effectLst/>
                <a:latin typeface="+mn-lt"/>
                <a:ea typeface="+mn-ea"/>
                <a:cs typeface="+mn-cs"/>
                <a:hlinkClick r:id="rId4"/>
              </a:rPr>
              <a:t>cut vegetables</a:t>
            </a:r>
            <a:r>
              <a:rPr lang="en-US" sz="1200" kern="1200" dirty="0" smtClean="0">
                <a:solidFill>
                  <a:schemeClr val="tx1"/>
                </a:solidFill>
                <a:effectLst/>
                <a:latin typeface="+mn-lt"/>
                <a:ea typeface="+mn-ea"/>
                <a:cs typeface="+mn-cs"/>
              </a:rPr>
              <a:t> and fruit. Bring along a small cooler with ice packs to keep your snacks fresh.</a:t>
            </a:r>
          </a:p>
          <a:p>
            <a:pPr lvl="0"/>
            <a:r>
              <a:rPr lang="en-US" sz="1200" kern="1200" dirty="0" smtClean="0">
                <a:solidFill>
                  <a:schemeClr val="tx1"/>
                </a:solidFill>
                <a:effectLst/>
                <a:latin typeface="+mn-lt"/>
                <a:ea typeface="+mn-ea"/>
                <a:cs typeface="+mn-cs"/>
              </a:rPr>
              <a:t>Bring plenty of </a:t>
            </a:r>
            <a:r>
              <a:rPr lang="en-US" sz="1200" u="sng" kern="1200" dirty="0" smtClean="0">
                <a:solidFill>
                  <a:schemeClr val="tx1"/>
                </a:solidFill>
                <a:effectLst/>
                <a:latin typeface="+mn-lt"/>
                <a:ea typeface="+mn-ea"/>
                <a:cs typeface="+mn-cs"/>
                <a:hlinkClick r:id="rId5"/>
              </a:rPr>
              <a:t>water</a:t>
            </a:r>
            <a:r>
              <a:rPr lang="en-US" sz="1200" kern="1200" dirty="0" smtClean="0">
                <a:solidFill>
                  <a:schemeClr val="tx1"/>
                </a:solidFill>
                <a:effectLst/>
                <a:latin typeface="+mn-lt"/>
                <a:ea typeface="+mn-ea"/>
                <a:cs typeface="+mn-cs"/>
              </a:rPr>
              <a:t>. It will keep you hydrated and, if you spill it, won't stain the upholstery like sodas.</a:t>
            </a:r>
          </a:p>
          <a:p>
            <a:pPr lvl="0"/>
            <a:r>
              <a:rPr lang="en-US" sz="1200" kern="1200" dirty="0" smtClean="0">
                <a:solidFill>
                  <a:schemeClr val="tx1"/>
                </a:solidFill>
                <a:effectLst/>
                <a:latin typeface="+mn-lt"/>
                <a:ea typeface="+mn-ea"/>
                <a:cs typeface="+mn-cs"/>
              </a:rPr>
              <a:t>Individually wrapped portions of string cheese or </a:t>
            </a:r>
            <a:r>
              <a:rPr lang="en-US" sz="1200" u="sng" kern="1200" dirty="0" smtClean="0">
                <a:solidFill>
                  <a:schemeClr val="tx1"/>
                </a:solidFill>
                <a:effectLst/>
                <a:latin typeface="+mn-lt"/>
                <a:ea typeface="+mn-ea"/>
                <a:cs typeface="+mn-cs"/>
                <a:hlinkClick r:id="rId6"/>
              </a:rPr>
              <a:t>vegetarian cheese alternatives</a:t>
            </a:r>
            <a:r>
              <a:rPr lang="en-US" sz="1200" kern="1200" dirty="0" smtClean="0">
                <a:solidFill>
                  <a:schemeClr val="tx1"/>
                </a:solidFill>
                <a:effectLst/>
                <a:latin typeface="+mn-lt"/>
                <a:ea typeface="+mn-ea"/>
                <a:cs typeface="+mn-cs"/>
              </a:rPr>
              <a:t> can be kept in the cooler with the fruit and vegetables. They are a great source of </a:t>
            </a:r>
            <a:r>
              <a:rPr lang="en-US" sz="1200" u="sng" kern="1200" dirty="0" smtClean="0">
                <a:solidFill>
                  <a:schemeClr val="tx1"/>
                </a:solidFill>
                <a:effectLst/>
                <a:latin typeface="+mn-lt"/>
                <a:ea typeface="+mn-ea"/>
                <a:cs typeface="+mn-cs"/>
                <a:hlinkClick r:id="rId7"/>
              </a:rPr>
              <a:t>calcium</a:t>
            </a:r>
            <a:r>
              <a:rPr lang="en-US" sz="1200" kern="1200" dirty="0" smtClean="0">
                <a:solidFill>
                  <a:schemeClr val="tx1"/>
                </a:solidFill>
                <a:effectLst/>
                <a:latin typeface="+mn-lt"/>
                <a:ea typeface="+mn-ea"/>
                <a:cs typeface="+mn-cs"/>
              </a:rPr>
              <a:t> and protein.</a:t>
            </a:r>
          </a:p>
          <a:p>
            <a:pPr lvl="0"/>
            <a:r>
              <a:rPr lang="en-US" sz="1200" kern="1200" dirty="0" smtClean="0">
                <a:solidFill>
                  <a:schemeClr val="tx1"/>
                </a:solidFill>
                <a:effectLst/>
                <a:latin typeface="+mn-lt"/>
                <a:ea typeface="+mn-ea"/>
                <a:cs typeface="+mn-cs"/>
              </a:rPr>
              <a:t>Bring baked whole grain crackers along on your trip. This is good for added fiber and </a:t>
            </a:r>
            <a:r>
              <a:rPr lang="en-US" sz="1200" u="sng" kern="1200" dirty="0" smtClean="0">
                <a:solidFill>
                  <a:schemeClr val="tx1"/>
                </a:solidFill>
                <a:effectLst/>
                <a:latin typeface="+mn-lt"/>
                <a:ea typeface="+mn-ea"/>
                <a:cs typeface="+mn-cs"/>
                <a:hlinkClick r:id="rId8"/>
              </a:rPr>
              <a:t>nutrients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Don't overindulge in greasy chips. There are baked varieties that have a lot less unhealthy fats. You need to watch how much you eat of those too, however, since they don't offer much in the way of nutrition.</a:t>
            </a:r>
          </a:p>
          <a:p>
            <a:pPr lvl="0"/>
            <a:r>
              <a:rPr lang="en-US" sz="1200" kern="1200" dirty="0" smtClean="0">
                <a:solidFill>
                  <a:schemeClr val="tx1"/>
                </a:solidFill>
                <a:effectLst/>
                <a:latin typeface="+mn-lt"/>
                <a:ea typeface="+mn-ea"/>
                <a:cs typeface="+mn-cs"/>
              </a:rPr>
              <a:t>You can also pack sandwiches made with whole grain bread and </a:t>
            </a:r>
            <a:r>
              <a:rPr lang="en-US" sz="1200" u="sng" kern="1200" dirty="0" smtClean="0">
                <a:solidFill>
                  <a:schemeClr val="tx1"/>
                </a:solidFill>
                <a:effectLst/>
                <a:latin typeface="+mn-lt"/>
                <a:ea typeface="+mn-ea"/>
                <a:cs typeface="+mn-cs"/>
                <a:hlinkClick r:id="rId9"/>
              </a:rPr>
              <a:t>peanut butter</a:t>
            </a:r>
            <a:r>
              <a:rPr lang="en-US" sz="1200" kern="1200" dirty="0" smtClean="0">
                <a:solidFill>
                  <a:schemeClr val="tx1"/>
                </a:solidFill>
                <a:effectLst/>
                <a:latin typeface="+mn-lt"/>
                <a:ea typeface="+mn-ea"/>
                <a:cs typeface="+mn-cs"/>
              </a:rPr>
              <a:t> or lean meats. Keep these in the cooler, too.</a:t>
            </a:r>
          </a:p>
          <a:p>
            <a:pPr lvl="0"/>
            <a:r>
              <a:rPr lang="en-US" sz="1200" kern="1200" dirty="0" smtClean="0">
                <a:solidFill>
                  <a:schemeClr val="tx1"/>
                </a:solidFill>
                <a:effectLst/>
                <a:latin typeface="+mn-lt"/>
                <a:ea typeface="+mn-ea"/>
                <a:cs typeface="+mn-cs"/>
              </a:rPr>
              <a:t>Nuts such as almonds, cashews, and </a:t>
            </a:r>
            <a:r>
              <a:rPr lang="en-US" sz="1200" u="sng" kern="1200" dirty="0" smtClean="0">
                <a:solidFill>
                  <a:schemeClr val="tx1"/>
                </a:solidFill>
                <a:effectLst/>
                <a:latin typeface="+mn-lt"/>
                <a:ea typeface="+mn-ea"/>
                <a:cs typeface="+mn-cs"/>
                <a:hlinkClick r:id="rId10"/>
              </a:rPr>
              <a:t>walnuts</a:t>
            </a:r>
            <a:r>
              <a:rPr lang="en-US" sz="1200" kern="1200" dirty="0" smtClean="0">
                <a:solidFill>
                  <a:schemeClr val="tx1"/>
                </a:solidFill>
                <a:effectLst/>
                <a:latin typeface="+mn-lt"/>
                <a:ea typeface="+mn-ea"/>
                <a:cs typeface="+mn-cs"/>
              </a:rPr>
              <a:t> contain </a:t>
            </a:r>
            <a:r>
              <a:rPr lang="en-US" sz="1200" u="sng" kern="1200" dirty="0" smtClean="0">
                <a:solidFill>
                  <a:schemeClr val="tx1"/>
                </a:solidFill>
                <a:effectLst/>
                <a:latin typeface="+mn-lt"/>
                <a:ea typeface="+mn-ea"/>
                <a:cs typeface="+mn-cs"/>
                <a:hlinkClick r:id="rId11"/>
              </a:rPr>
              <a:t>polyunsaturated fats</a:t>
            </a:r>
            <a:r>
              <a:rPr lang="en-US" sz="1200" kern="1200" dirty="0" smtClean="0">
                <a:solidFill>
                  <a:schemeClr val="tx1"/>
                </a:solidFill>
                <a:effectLst/>
                <a:latin typeface="+mn-lt"/>
                <a:ea typeface="+mn-ea"/>
                <a:cs typeface="+mn-cs"/>
              </a:rPr>
              <a:t> and are easy to take on a trip in either individual bags or larger containers.</a:t>
            </a:r>
          </a:p>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10</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At the hotel continental breakfast bar: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Choose a whole grain cereal with low-fat milk.</a:t>
            </a:r>
          </a:p>
          <a:p>
            <a:pPr lvl="0"/>
            <a:r>
              <a:rPr lang="en-US" sz="1200" kern="1200" dirty="0" smtClean="0">
                <a:solidFill>
                  <a:schemeClr val="tx1"/>
                </a:solidFill>
                <a:effectLst/>
                <a:latin typeface="+mn-lt"/>
                <a:ea typeface="+mn-ea"/>
                <a:cs typeface="+mn-cs"/>
              </a:rPr>
              <a:t>Fresh fruit gives you vitamins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fiber.</a:t>
            </a:r>
          </a:p>
          <a:p>
            <a:pPr lvl="0"/>
            <a:r>
              <a:rPr lang="en-US" sz="1200" kern="1200" dirty="0" smtClean="0">
                <a:solidFill>
                  <a:schemeClr val="tx1"/>
                </a:solidFill>
                <a:effectLst/>
                <a:latin typeface="+mn-lt"/>
                <a:ea typeface="+mn-ea"/>
                <a:cs typeface="+mn-cs"/>
              </a:rPr>
              <a:t>Yogurt or hard-boiled eggs are good sources of </a:t>
            </a:r>
            <a:r>
              <a:rPr lang="en-US" sz="1200" u="sng" kern="1200" dirty="0" smtClean="0">
                <a:solidFill>
                  <a:schemeClr val="tx1"/>
                </a:solidFill>
                <a:effectLst/>
                <a:latin typeface="+mn-lt"/>
                <a:ea typeface="+mn-ea"/>
                <a:cs typeface="+mn-cs"/>
                <a:hlinkClick r:id="rId3"/>
              </a:rPr>
              <a:t>protein</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Avoid sugary muffins, sweet-rolls, and pre-sweetened cereal.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52A58-92E1-4C3F-A81F-9820C2DFEC54}" type="slidenum">
              <a:rPr lang="en-US" smtClean="0"/>
              <a:pPr/>
              <a:t>11</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12</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Healthy eating in restaurants: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Order a soup or a salad to eat with your main course. Soups and salads are generally healthy and start to fill you up so that you eat less of the more calorie-dense main meal.</a:t>
            </a:r>
          </a:p>
          <a:p>
            <a:pPr lvl="0"/>
            <a:r>
              <a:rPr lang="en-US" sz="1200" kern="1200" dirty="0" smtClean="0">
                <a:solidFill>
                  <a:schemeClr val="tx1"/>
                </a:solidFill>
                <a:effectLst/>
                <a:latin typeface="+mn-lt"/>
                <a:ea typeface="+mn-ea"/>
                <a:cs typeface="+mn-cs"/>
              </a:rPr>
              <a:t>Skip the entrée altogether. Soup and salad might be enough for a healthy meal.</a:t>
            </a:r>
          </a:p>
          <a:p>
            <a:pPr lvl="0"/>
            <a:r>
              <a:rPr lang="en-US" sz="1200" kern="1200" dirty="0" smtClean="0">
                <a:solidFill>
                  <a:schemeClr val="tx1"/>
                </a:solidFill>
                <a:effectLst/>
                <a:latin typeface="+mn-lt"/>
                <a:ea typeface="+mn-ea"/>
                <a:cs typeface="+mn-cs"/>
              </a:rPr>
              <a:t>Split a meal with your dining partner. Most restaurants serve huge portions, so there is usually enough food to share. This saves calories and money. Besides, sharing eliminates the temptation to take leftovers back on the road, where they can't be properly stored.</a:t>
            </a:r>
          </a:p>
          <a:p>
            <a:pPr lvl="0"/>
            <a:r>
              <a:rPr lang="en-US" sz="1200" kern="1200" dirty="0" smtClean="0">
                <a:solidFill>
                  <a:schemeClr val="tx1"/>
                </a:solidFill>
                <a:effectLst/>
                <a:latin typeface="+mn-lt"/>
                <a:ea typeface="+mn-ea"/>
                <a:cs typeface="+mn-cs"/>
              </a:rPr>
              <a:t>Select foods that are prepared with healthier, low-fat methods. Baked chicken is healthy, but fried chicken has too much fat.</a:t>
            </a:r>
          </a:p>
          <a:p>
            <a:pPr lvl="0"/>
            <a:r>
              <a:rPr lang="en-US" sz="1200" kern="1200" dirty="0" smtClean="0">
                <a:solidFill>
                  <a:schemeClr val="tx1"/>
                </a:solidFill>
                <a:effectLst/>
                <a:latin typeface="+mn-lt"/>
                <a:ea typeface="+mn-ea"/>
                <a:cs typeface="+mn-cs"/>
              </a:rPr>
              <a:t>Eat the vegetables. Most entrées come with at least one vegetable. If not, be sure to order a vegetable side dish.</a:t>
            </a:r>
          </a:p>
          <a:p>
            <a:pPr lvl="0"/>
            <a:r>
              <a:rPr lang="en-US" sz="1200" kern="1200" dirty="0" smtClean="0">
                <a:solidFill>
                  <a:schemeClr val="tx1"/>
                </a:solidFill>
                <a:effectLst/>
                <a:latin typeface="+mn-lt"/>
                <a:ea typeface="+mn-ea"/>
                <a:cs typeface="+mn-cs"/>
              </a:rPr>
              <a:t>Skip dessert, or choose some fruit. A full meal that ends with a sugary dessert may make you feel sleepy. That might be fine if you are passenger, but a bad idea if you are the driver.</a:t>
            </a:r>
          </a:p>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13</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Rest Stop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drive for an extended time, be sure to take a break at a highway rest stop. Remember to: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 safe – watch out for cars moving through the parking lot.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some gentle stretches (flexibility exercises). To learn more, go to http://nihseniorhealth.gov/exerciseforolderadults/flexibilityexercises/01.html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Take a short walk either on a sidewalk or inside the building.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Airport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Airport layovers can be a perfect time for physical activity. Here are some simple ways to move at the airport: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Take a 10-minute walk around the airport.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Walk and window shop.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Take the stairs instead of the escalator.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Walk while looking for healthy food choices. </a:t>
            </a:r>
            <a:endParaRPr lang="en-US"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For longer layovers, some airports now have physical activity facilities that offer a day pass</a:t>
            </a:r>
          </a:p>
          <a:p>
            <a:r>
              <a:rPr lang="en-US" sz="1200" kern="1200" dirty="0" smtClean="0">
                <a:solidFill>
                  <a:schemeClr val="tx1"/>
                </a:solidFill>
                <a:effectLst/>
                <a:latin typeface="+mn-lt"/>
                <a:ea typeface="+mn-ea"/>
                <a:cs typeface="+mn-cs"/>
              </a:rPr>
              <a:t>While on the plane</a:t>
            </a:r>
          </a:p>
          <a:p>
            <a:pPr lvl="0"/>
            <a:r>
              <a:rPr lang="en-US" sz="1200" kern="1200" dirty="0" smtClean="0">
                <a:solidFill>
                  <a:schemeClr val="tx1"/>
                </a:solidFill>
                <a:effectLst/>
                <a:latin typeface="+mn-lt"/>
                <a:ea typeface="+mn-ea"/>
                <a:cs typeface="+mn-cs"/>
              </a:rPr>
              <a:t>Place your hands, palm up, on your knees. Raise your palms to your shoulders and back to your knees. Bicep curls</a:t>
            </a:r>
          </a:p>
          <a:p>
            <a:pPr lvl="0"/>
            <a:r>
              <a:rPr lang="en-US" sz="1200" kern="1200" dirty="0" smtClean="0">
                <a:solidFill>
                  <a:schemeClr val="tx1"/>
                </a:solidFill>
                <a:effectLst/>
                <a:latin typeface="+mn-lt"/>
                <a:ea typeface="+mn-ea"/>
                <a:cs typeface="+mn-cs"/>
              </a:rPr>
              <a:t>Gently rotate the head from side to side, then gently forward (avoid rotating back). </a:t>
            </a:r>
          </a:p>
          <a:p>
            <a:pPr lvl="0"/>
            <a:r>
              <a:rPr lang="en-US" sz="1200" kern="1200" dirty="0" smtClean="0">
                <a:solidFill>
                  <a:schemeClr val="tx1"/>
                </a:solidFill>
                <a:effectLst/>
                <a:latin typeface="+mn-lt"/>
                <a:ea typeface="+mn-ea"/>
                <a:cs typeface="+mn-cs"/>
              </a:rPr>
              <a:t>Raise your shoulders into a shrug, and then lower them. Traps</a:t>
            </a:r>
          </a:p>
          <a:p>
            <a:pPr lvl="0"/>
            <a:r>
              <a:rPr lang="en-US" sz="1200" kern="1200" dirty="0" smtClean="0">
                <a:solidFill>
                  <a:schemeClr val="tx1"/>
                </a:solidFill>
                <a:effectLst/>
                <a:latin typeface="+mn-lt"/>
                <a:ea typeface="+mn-ea"/>
                <a:cs typeface="+mn-cs"/>
              </a:rPr>
              <a:t>Raise both legs from the ground; then replace, Raise one leg at a time. </a:t>
            </a:r>
          </a:p>
          <a:p>
            <a:pPr lvl="0"/>
            <a:r>
              <a:rPr lang="en-US" sz="1200" kern="1200" dirty="0" smtClean="0">
                <a:solidFill>
                  <a:schemeClr val="tx1"/>
                </a:solidFill>
                <a:effectLst/>
                <a:latin typeface="+mn-lt"/>
                <a:ea typeface="+mn-ea"/>
                <a:cs typeface="+mn-cs"/>
              </a:rPr>
              <a:t>Plant your heels on the floor, and raise and lower your toes. </a:t>
            </a:r>
          </a:p>
          <a:p>
            <a:pPr lvl="0"/>
            <a:r>
              <a:rPr lang="en-US" sz="1200" kern="1200" dirty="0" smtClean="0">
                <a:solidFill>
                  <a:schemeClr val="tx1"/>
                </a:solidFill>
                <a:effectLst/>
                <a:latin typeface="+mn-lt"/>
                <a:ea typeface="+mn-ea"/>
                <a:cs typeface="+mn-cs"/>
              </a:rPr>
              <a:t>One foot at a time, “draw” circles while holding your foot just above the floor.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14</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hotel staff if the area is safe for walking, nearby walking or running paths. </a:t>
            </a:r>
          </a:p>
          <a:p>
            <a:r>
              <a:rPr lang="en-US" sz="1200" kern="1200" dirty="0" smtClean="0">
                <a:solidFill>
                  <a:schemeClr val="tx1"/>
                </a:solidFill>
                <a:effectLst/>
                <a:latin typeface="+mn-lt"/>
                <a:ea typeface="+mn-ea"/>
                <a:cs typeface="+mn-cs"/>
              </a:rPr>
              <a:t>• If the hotel does not have a pool or an activity room, try one of these ideas: </a:t>
            </a:r>
          </a:p>
          <a:p>
            <a:pPr lvl="0"/>
            <a:r>
              <a:rPr lang="en-US" sz="1200" kern="1200" dirty="0" smtClean="0">
                <a:solidFill>
                  <a:schemeClr val="tx1"/>
                </a:solidFill>
                <a:effectLst/>
                <a:latin typeface="+mn-lt"/>
                <a:ea typeface="+mn-ea"/>
                <a:cs typeface="+mn-cs"/>
              </a:rPr>
              <a:t>Bring a jump rope in your suitcase. </a:t>
            </a:r>
          </a:p>
          <a:p>
            <a:pPr lvl="0"/>
            <a:r>
              <a:rPr lang="en-US" sz="1200" kern="1200" dirty="0" smtClean="0">
                <a:solidFill>
                  <a:schemeClr val="tx1"/>
                </a:solidFill>
                <a:effectLst/>
                <a:latin typeface="+mn-lt"/>
                <a:ea typeface="+mn-ea"/>
                <a:cs typeface="+mn-cs"/>
              </a:rPr>
              <a:t>Take the stairs instead of the elevator, climb stairs for 15-30 minutes</a:t>
            </a:r>
          </a:p>
          <a:p>
            <a:pPr lvl="0"/>
            <a:r>
              <a:rPr lang="en-US" sz="1200" kern="1200" dirty="0" smtClean="0">
                <a:solidFill>
                  <a:schemeClr val="tx1"/>
                </a:solidFill>
                <a:effectLst/>
                <a:latin typeface="+mn-lt"/>
                <a:ea typeface="+mn-ea"/>
                <a:cs typeface="+mn-cs"/>
              </a:rPr>
              <a:t>Walk to local attractions and restaurants. </a:t>
            </a:r>
          </a:p>
          <a:p>
            <a:pPr lvl="0"/>
            <a:r>
              <a:rPr lang="en-US" sz="1200" kern="1200" dirty="0" smtClean="0">
                <a:solidFill>
                  <a:schemeClr val="tx1"/>
                </a:solidFill>
                <a:effectLst/>
                <a:latin typeface="+mn-lt"/>
                <a:ea typeface="+mn-ea"/>
                <a:cs typeface="+mn-cs"/>
              </a:rPr>
              <a:t>Do some jumping jacks, sit-ups, and push-ups. </a:t>
            </a:r>
          </a:p>
          <a:p>
            <a:pPr lvl="0"/>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15</a:t>
            </a:fld>
            <a:endParaRPr lang="en-US" dirty="0"/>
          </a:p>
        </p:txBody>
      </p:sp>
    </p:spTree>
    <p:extLst>
      <p:ext uri="{BB962C8B-B14F-4D97-AF65-F5344CB8AC3E}">
        <p14:creationId xmlns:p14="http://schemas.microsoft.com/office/powerpoint/2010/main" val="137320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Demonstrate</a:t>
            </a:r>
            <a:r>
              <a:rPr lang="en-US" baseline="0" dirty="0" smtClean="0"/>
              <a:t> some exercises</a:t>
            </a:r>
          </a:p>
          <a:p>
            <a:pPr lvl="0"/>
            <a:endParaRPr lang="en-US" dirty="0"/>
          </a:p>
        </p:txBody>
      </p:sp>
      <p:sp>
        <p:nvSpPr>
          <p:cNvPr id="4" name="Slide Number Placeholder 3"/>
          <p:cNvSpPr>
            <a:spLocks noGrp="1"/>
          </p:cNvSpPr>
          <p:nvPr>
            <p:ph type="sldNum" sz="quarter" idx="10"/>
          </p:nvPr>
        </p:nvSpPr>
        <p:spPr/>
        <p:txBody>
          <a:bodyPr/>
          <a:lstStyle/>
          <a:p>
            <a:fld id="{21D52A58-92E1-4C3F-A81F-9820C2DFEC54}" type="slidenum">
              <a:rPr lang="en-US" smtClean="0"/>
              <a:pPr/>
              <a:t>16</a:t>
            </a:fld>
            <a:endParaRPr lang="en-US" dirty="0"/>
          </a:p>
        </p:txBody>
      </p:sp>
    </p:spTree>
    <p:extLst>
      <p:ext uri="{BB962C8B-B14F-4D97-AF65-F5344CB8AC3E}">
        <p14:creationId xmlns:p14="http://schemas.microsoft.com/office/powerpoint/2010/main" val="137320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5/15/2015</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alorieking.com/food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Staying Healthy during the “crazy”</a:t>
            </a:r>
            <a:endParaRPr lang="en-US" dirty="0"/>
          </a:p>
        </p:txBody>
      </p:sp>
      <p:sp>
        <p:nvSpPr>
          <p:cNvPr id="3" name="Subtitle 2"/>
          <p:cNvSpPr>
            <a:spLocks noGrp="1"/>
          </p:cNvSpPr>
          <p:nvPr>
            <p:ph type="subTitle" idx="1"/>
          </p:nvPr>
        </p:nvSpPr>
        <p:spPr/>
        <p:txBody>
          <a:bodyPr/>
          <a:lstStyle/>
          <a:p>
            <a:r>
              <a:rPr lang="en-US" dirty="0" smtClean="0"/>
              <a:t>Jill Diaz and Gina Williams</a:t>
            </a:r>
            <a:endParaRPr lang="en-US" dirty="0"/>
          </a:p>
        </p:txBody>
      </p:sp>
      <p:pic>
        <p:nvPicPr>
          <p:cNvPr id="1032" name="Picture 8" descr="C:\Users\giwilli\AppData\Local\Microsoft\Windows\Temporary Internet Files\Content.IE5\OIVUYPYC\MP9004434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945" y="1762523"/>
            <a:ext cx="3266497" cy="2173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iwilli\AppData\Local\Microsoft\Windows\Temporary Internet Files\Content.IE5\E0E5LY7R\MP90040148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945" y="228600"/>
            <a:ext cx="3266497" cy="217681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giwilli\AppData\Local\Microsoft\Windows\Temporary Internet Files\Content.IE5\D0ZL84TZ\MP90044255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5655" y="1752600"/>
            <a:ext cx="2156460" cy="32308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giwilli\AppData\Local\Microsoft\Windows\Temporary Internet Files\Content.IE5\D0ZL84TZ\MP90044246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457200"/>
            <a:ext cx="202602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8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3" name="Content Placeholder 2"/>
          <p:cNvSpPr>
            <a:spLocks noGrp="1"/>
          </p:cNvSpPr>
          <p:nvPr>
            <p:ph idx="1"/>
          </p:nvPr>
        </p:nvSpPr>
        <p:spPr/>
        <p:txBody>
          <a:bodyPr>
            <a:normAutofit fontScale="92500"/>
          </a:bodyPr>
          <a:lstStyle/>
          <a:p>
            <a:r>
              <a:rPr lang="en-US" b="1" u="sng" dirty="0"/>
              <a:t>In the </a:t>
            </a:r>
            <a:r>
              <a:rPr lang="en-US" b="1" u="sng" dirty="0" smtClean="0"/>
              <a:t>Car/Office</a:t>
            </a:r>
            <a:endParaRPr lang="en-US" b="1" u="sng" dirty="0"/>
          </a:p>
          <a:p>
            <a:pPr lvl="1"/>
            <a:r>
              <a:rPr lang="en-US" dirty="0"/>
              <a:t>Water</a:t>
            </a:r>
          </a:p>
          <a:p>
            <a:pPr lvl="1"/>
            <a:r>
              <a:rPr lang="en-US" dirty="0"/>
              <a:t>Fruit and </a:t>
            </a:r>
            <a:r>
              <a:rPr lang="en-US" dirty="0" smtClean="0"/>
              <a:t>veggies</a:t>
            </a:r>
            <a:endParaRPr lang="en-US" dirty="0"/>
          </a:p>
          <a:p>
            <a:pPr lvl="1"/>
            <a:r>
              <a:rPr lang="en-US" dirty="0" smtClean="0"/>
              <a:t>Granola bars</a:t>
            </a:r>
          </a:p>
          <a:p>
            <a:pPr lvl="1"/>
            <a:r>
              <a:rPr lang="en-US" dirty="0" smtClean="0"/>
              <a:t>String cheese</a:t>
            </a:r>
            <a:endParaRPr lang="en-US" dirty="0"/>
          </a:p>
          <a:p>
            <a:pPr lvl="1"/>
            <a:r>
              <a:rPr lang="en-US" dirty="0"/>
              <a:t>Whole grain chips/crackers</a:t>
            </a:r>
          </a:p>
          <a:p>
            <a:pPr lvl="1"/>
            <a:r>
              <a:rPr lang="en-US" dirty="0"/>
              <a:t>Nuts like almonds, cashews, walnuts</a:t>
            </a:r>
          </a:p>
          <a:p>
            <a:pPr lvl="1"/>
            <a:r>
              <a:rPr lang="en-US" dirty="0"/>
              <a:t>Sandwiches on whole grain bread, PB &amp; J/lean </a:t>
            </a:r>
            <a:r>
              <a:rPr lang="en-US" dirty="0" smtClean="0"/>
              <a:t>meat</a:t>
            </a:r>
          </a:p>
          <a:p>
            <a:pPr lvl="1"/>
            <a:r>
              <a:rPr lang="en-US" dirty="0" smtClean="0"/>
              <a:t>Less ingredients the BETTER</a:t>
            </a:r>
            <a:endParaRPr lang="en-US" dirty="0"/>
          </a:p>
        </p:txBody>
      </p:sp>
      <p:pic>
        <p:nvPicPr>
          <p:cNvPr id="5124" name="Picture 4" descr="C:\Users\giwilli\AppData\Local\Microsoft\Windows\Temporary Internet Files\Content.IE5\2D9FHB43\MP9003867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5624" y="1524000"/>
            <a:ext cx="1749552" cy="245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1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3" name="Content Placeholder 2"/>
          <p:cNvSpPr>
            <a:spLocks noGrp="1"/>
          </p:cNvSpPr>
          <p:nvPr>
            <p:ph idx="1"/>
          </p:nvPr>
        </p:nvSpPr>
        <p:spPr/>
        <p:txBody>
          <a:bodyPr/>
          <a:lstStyle/>
          <a:p>
            <a:r>
              <a:rPr lang="en-US" b="1" u="sng" dirty="0"/>
              <a:t>In </a:t>
            </a:r>
            <a:r>
              <a:rPr lang="en-US" b="1" u="sng" dirty="0" smtClean="0"/>
              <a:t>Hotel</a:t>
            </a:r>
            <a:endParaRPr lang="en-US" b="1" u="sng" dirty="0"/>
          </a:p>
          <a:p>
            <a:pPr lvl="1"/>
            <a:r>
              <a:rPr lang="en-US" dirty="0"/>
              <a:t>Cereal with low fat milk</a:t>
            </a:r>
          </a:p>
          <a:p>
            <a:pPr lvl="1"/>
            <a:r>
              <a:rPr lang="en-US" dirty="0"/>
              <a:t>Fresh fruit</a:t>
            </a:r>
          </a:p>
          <a:p>
            <a:pPr lvl="1"/>
            <a:r>
              <a:rPr lang="en-US" dirty="0"/>
              <a:t>Yogurt</a:t>
            </a:r>
          </a:p>
          <a:p>
            <a:pPr lvl="1"/>
            <a:r>
              <a:rPr lang="en-US" dirty="0"/>
              <a:t>Oatmeal</a:t>
            </a:r>
          </a:p>
          <a:p>
            <a:pPr lvl="1"/>
            <a:r>
              <a:rPr lang="en-US" dirty="0"/>
              <a:t>Omelet with veggies</a:t>
            </a:r>
          </a:p>
          <a:p>
            <a:pPr lvl="1"/>
            <a:r>
              <a:rPr lang="en-US" dirty="0"/>
              <a:t>Whole wheat toast/muffin</a:t>
            </a:r>
          </a:p>
          <a:p>
            <a:pPr lvl="1"/>
            <a:r>
              <a:rPr lang="en-US" dirty="0"/>
              <a:t>Avoid muffins, sweet rolls, sugary cereal</a:t>
            </a:r>
          </a:p>
        </p:txBody>
      </p:sp>
      <p:pic>
        <p:nvPicPr>
          <p:cNvPr id="4098" name="Picture 2" descr="C:\Users\giwilli\AppData\Local\Microsoft\Windows\Temporary Internet Files\Content.IE5\6HDAUL60\MP9004392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199" y="2057400"/>
            <a:ext cx="3671047" cy="237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1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3" name="Content Placeholder 2"/>
          <p:cNvSpPr>
            <a:spLocks noGrp="1"/>
          </p:cNvSpPr>
          <p:nvPr>
            <p:ph idx="1"/>
          </p:nvPr>
        </p:nvSpPr>
        <p:spPr/>
        <p:txBody>
          <a:bodyPr/>
          <a:lstStyle/>
          <a:p>
            <a:r>
              <a:rPr lang="en-US" b="1" u="sng" dirty="0"/>
              <a:t>At </a:t>
            </a:r>
            <a:r>
              <a:rPr lang="en-US" b="1" u="sng" dirty="0" smtClean="0"/>
              <a:t>College Fairs/Work Events</a:t>
            </a:r>
            <a:endParaRPr lang="en-US" b="1" u="sng" dirty="0"/>
          </a:p>
          <a:p>
            <a:pPr lvl="1"/>
            <a:r>
              <a:rPr lang="en-US" dirty="0"/>
              <a:t>Water, avoid sugary pop</a:t>
            </a:r>
          </a:p>
          <a:p>
            <a:pPr lvl="1"/>
            <a:r>
              <a:rPr lang="en-US" dirty="0"/>
              <a:t>Whole grain sandwiches</a:t>
            </a:r>
          </a:p>
          <a:p>
            <a:pPr lvl="1"/>
            <a:r>
              <a:rPr lang="en-US" dirty="0"/>
              <a:t>Use mustard instead of mayo </a:t>
            </a:r>
          </a:p>
          <a:p>
            <a:pPr lvl="1"/>
            <a:r>
              <a:rPr lang="en-US" dirty="0"/>
              <a:t>Fresh </a:t>
            </a:r>
            <a:r>
              <a:rPr lang="en-US" dirty="0" smtClean="0"/>
              <a:t>fruit, veggies</a:t>
            </a:r>
            <a:r>
              <a:rPr lang="en-US" dirty="0"/>
              <a:t>, avoid </a:t>
            </a:r>
            <a:r>
              <a:rPr lang="en-US" dirty="0" smtClean="0"/>
              <a:t>chips</a:t>
            </a:r>
            <a:endParaRPr lang="en-US" dirty="0"/>
          </a:p>
          <a:p>
            <a:pPr lvl="1"/>
            <a:r>
              <a:rPr lang="en-US" dirty="0"/>
              <a:t>Skip the </a:t>
            </a:r>
            <a:r>
              <a:rPr lang="en-US" dirty="0" smtClean="0"/>
              <a:t>cookies </a:t>
            </a:r>
            <a:r>
              <a:rPr lang="en-US" dirty="0"/>
              <a:t>and </a:t>
            </a:r>
            <a:r>
              <a:rPr lang="en-US" dirty="0" smtClean="0"/>
              <a:t>desserts</a:t>
            </a:r>
          </a:p>
          <a:p>
            <a:pPr lvl="1"/>
            <a:r>
              <a:rPr lang="en-US" b="1" u="sng" dirty="0" smtClean="0"/>
              <a:t>Don’t arrive starving</a:t>
            </a:r>
            <a:endParaRPr lang="en-US" b="1" u="sng" dirty="0"/>
          </a:p>
        </p:txBody>
      </p:sp>
      <p:pic>
        <p:nvPicPr>
          <p:cNvPr id="6151" name="Picture 7" descr="C:\Users\giwilli\AppData\Local\Microsoft\Windows\Temporary Internet Files\Content.IE5\7TVFHFOV\MP91022106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447800"/>
            <a:ext cx="2484971" cy="373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38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a:t>
            </a:r>
            <a:endParaRPr lang="en-US" dirty="0"/>
          </a:p>
        </p:txBody>
      </p:sp>
      <p:sp>
        <p:nvSpPr>
          <p:cNvPr id="3" name="Content Placeholder 2"/>
          <p:cNvSpPr>
            <a:spLocks noGrp="1"/>
          </p:cNvSpPr>
          <p:nvPr>
            <p:ph idx="1"/>
          </p:nvPr>
        </p:nvSpPr>
        <p:spPr/>
        <p:txBody>
          <a:bodyPr>
            <a:normAutofit lnSpcReduction="10000"/>
          </a:bodyPr>
          <a:lstStyle/>
          <a:p>
            <a:r>
              <a:rPr lang="en-US" b="1" u="sng" dirty="0"/>
              <a:t>At Restaurants</a:t>
            </a:r>
          </a:p>
          <a:p>
            <a:pPr lvl="1"/>
            <a:r>
              <a:rPr lang="en-US" dirty="0"/>
              <a:t>Water</a:t>
            </a:r>
          </a:p>
          <a:p>
            <a:pPr lvl="1"/>
            <a:r>
              <a:rPr lang="en-US" dirty="0"/>
              <a:t>Build own sandwiches, Subway / Quiznos</a:t>
            </a:r>
          </a:p>
          <a:p>
            <a:pPr lvl="1"/>
            <a:r>
              <a:rPr lang="en-US" dirty="0" smtClean="0"/>
              <a:t>Soup and salad, avoid high fat options</a:t>
            </a:r>
          </a:p>
          <a:p>
            <a:pPr lvl="1"/>
            <a:r>
              <a:rPr lang="en-US" dirty="0" smtClean="0"/>
              <a:t>Choose </a:t>
            </a:r>
            <a:r>
              <a:rPr lang="en-US" dirty="0"/>
              <a:t>grilled meats over fried</a:t>
            </a:r>
          </a:p>
          <a:p>
            <a:pPr lvl="1"/>
            <a:r>
              <a:rPr lang="en-US" dirty="0"/>
              <a:t>Veggies instead of </a:t>
            </a:r>
            <a:r>
              <a:rPr lang="en-US" dirty="0" smtClean="0"/>
              <a:t>fries</a:t>
            </a:r>
          </a:p>
          <a:p>
            <a:pPr lvl="1"/>
            <a:r>
              <a:rPr lang="en-US" dirty="0" smtClean="0"/>
              <a:t>Skip dessert, select fruit</a:t>
            </a:r>
          </a:p>
          <a:p>
            <a:pPr lvl="1"/>
            <a:r>
              <a:rPr lang="en-US" dirty="0" smtClean="0"/>
              <a:t>Leftovers for next night</a:t>
            </a:r>
          </a:p>
          <a:p>
            <a:pPr lvl="1"/>
            <a:r>
              <a:rPr lang="en-US" dirty="0" smtClean="0"/>
              <a:t>Fast food vs. local market</a:t>
            </a:r>
          </a:p>
          <a:p>
            <a:pPr lvl="1">
              <a:buNone/>
            </a:pPr>
            <a:endParaRPr lang="en-US" dirty="0"/>
          </a:p>
        </p:txBody>
      </p:sp>
      <p:pic>
        <p:nvPicPr>
          <p:cNvPr id="7175" name="Picture 7" descr="C:\Users\giwilli\AppData\Local\Microsoft\Windows\Temporary Internet Files\Content.IE5\2D9FHB43\MP9004327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180558"/>
            <a:ext cx="3211639" cy="241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38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a:xfrm>
            <a:off x="304800" y="1295400"/>
            <a:ext cx="8686800" cy="4525963"/>
          </a:xfrm>
        </p:spPr>
        <p:txBody>
          <a:bodyPr/>
          <a:lstStyle/>
          <a:p>
            <a:r>
              <a:rPr lang="en-US" dirty="0" smtClean="0"/>
              <a:t>Driving, Rest Stop, Walk and Stretch </a:t>
            </a:r>
          </a:p>
          <a:p>
            <a:r>
              <a:rPr lang="en-US" dirty="0" smtClean="0"/>
              <a:t>Get out of your office, walk around</a:t>
            </a:r>
          </a:p>
          <a:p>
            <a:r>
              <a:rPr lang="en-US" dirty="0" smtClean="0"/>
              <a:t>Flying, Walk the airport</a:t>
            </a:r>
          </a:p>
          <a:p>
            <a:r>
              <a:rPr lang="en-US" dirty="0" smtClean="0"/>
              <a:t>Stretch on Plane</a:t>
            </a:r>
          </a:p>
        </p:txBody>
      </p:sp>
      <p:pic>
        <p:nvPicPr>
          <p:cNvPr id="3074" name="Picture 2" descr="C:\Users\giwilli\AppData\Local\Microsoft\Windows\Temporary Internet Files\Content.IE5\6HDAUL60\MP9003863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733800"/>
            <a:ext cx="3657600" cy="2432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iwilli\AppData\Local\Microsoft\Windows\Temporary Internet Files\Content.IE5\2D9FHB43\MP9004244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889504"/>
            <a:ext cx="240305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8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normAutofit/>
          </a:bodyPr>
          <a:lstStyle/>
          <a:p>
            <a:r>
              <a:rPr lang="en-US" dirty="0" smtClean="0"/>
              <a:t>In Hotel</a:t>
            </a:r>
          </a:p>
          <a:p>
            <a:pPr lvl="1"/>
            <a:r>
              <a:rPr lang="en-US" dirty="0" smtClean="0"/>
              <a:t>Use fitness facility or pool</a:t>
            </a:r>
          </a:p>
          <a:p>
            <a:pPr lvl="1"/>
            <a:r>
              <a:rPr lang="en-US" dirty="0" smtClean="0"/>
              <a:t>Ask for safe area to run/walk </a:t>
            </a:r>
          </a:p>
          <a:p>
            <a:pPr lvl="1"/>
            <a:r>
              <a:rPr lang="en-US" dirty="0" smtClean="0"/>
              <a:t>Walk to local restaurant </a:t>
            </a:r>
          </a:p>
          <a:p>
            <a:pPr lvl="1"/>
            <a:r>
              <a:rPr lang="en-US" dirty="0" smtClean="0"/>
              <a:t>Run/walk the stairs</a:t>
            </a:r>
          </a:p>
          <a:p>
            <a:pPr lvl="1"/>
            <a:r>
              <a:rPr lang="en-US" dirty="0" smtClean="0"/>
              <a:t>YouTube video </a:t>
            </a:r>
            <a:r>
              <a:rPr lang="en-US" dirty="0"/>
              <a:t>w</a:t>
            </a:r>
            <a:r>
              <a:rPr lang="en-US" dirty="0" smtClean="0"/>
              <a:t>orkouts</a:t>
            </a:r>
          </a:p>
          <a:p>
            <a:pPr lvl="1"/>
            <a:r>
              <a:rPr lang="en-US" dirty="0" smtClean="0"/>
              <a:t>Exercise in room</a:t>
            </a:r>
          </a:p>
        </p:txBody>
      </p:sp>
      <p:pic>
        <p:nvPicPr>
          <p:cNvPr id="8198" name="Picture 6" descr="C:\Users\giwilli\AppData\Local\Microsoft\Windows\Temporary Internet Files\Content.IE5\D0ZL84TZ\MP9004011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447800"/>
            <a:ext cx="2081784"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58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normAutofit/>
          </a:bodyPr>
          <a:lstStyle/>
          <a:p>
            <a:r>
              <a:rPr lang="en-US" dirty="0" smtClean="0"/>
              <a:t>Sample Exercise Routine</a:t>
            </a:r>
          </a:p>
          <a:p>
            <a:pPr lvl="1"/>
            <a:r>
              <a:rPr lang="en-US" dirty="0" smtClean="0"/>
              <a:t>Jumping Jacks</a:t>
            </a:r>
          </a:p>
          <a:p>
            <a:pPr lvl="1"/>
            <a:r>
              <a:rPr lang="en-US" dirty="0" smtClean="0"/>
              <a:t>Sit Ups</a:t>
            </a:r>
          </a:p>
          <a:p>
            <a:pPr lvl="1"/>
            <a:r>
              <a:rPr lang="en-US" dirty="0" smtClean="0"/>
              <a:t>Push ups</a:t>
            </a:r>
          </a:p>
          <a:p>
            <a:pPr lvl="1"/>
            <a:r>
              <a:rPr lang="en-US" dirty="0" smtClean="0"/>
              <a:t>Jump Rope</a:t>
            </a:r>
          </a:p>
          <a:p>
            <a:pPr lvl="1"/>
            <a:r>
              <a:rPr lang="en-US" dirty="0" smtClean="0"/>
              <a:t>Bands</a:t>
            </a:r>
          </a:p>
          <a:p>
            <a:pPr lvl="1"/>
            <a:r>
              <a:rPr lang="en-US" dirty="0" smtClean="0"/>
              <a:t>Quality VS. Quantity </a:t>
            </a:r>
            <a:endParaRPr lang="en-US" dirty="0"/>
          </a:p>
          <a:p>
            <a:endParaRPr lang="en-US" dirty="0" smtClean="0"/>
          </a:p>
        </p:txBody>
      </p:sp>
      <p:pic>
        <p:nvPicPr>
          <p:cNvPr id="8198" name="Picture 6" descr="C:\Users\giwilli\AppData\Local\Microsoft\Windows\Temporary Internet Files\Content.IE5\D0ZL84TZ\MP9004011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08376"/>
            <a:ext cx="2081784"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1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br>
              <a:rPr lang="en-US" dirty="0" smtClean="0"/>
            </a:br>
            <a:endParaRPr lang="en-US" dirty="0"/>
          </a:p>
        </p:txBody>
      </p:sp>
      <p:sp>
        <p:nvSpPr>
          <p:cNvPr id="3" name="Subtitle 2"/>
          <p:cNvSpPr>
            <a:spLocks noGrp="1"/>
          </p:cNvSpPr>
          <p:nvPr>
            <p:ph idx="1"/>
          </p:nvPr>
        </p:nvSpPr>
        <p:spPr/>
        <p:txBody>
          <a:bodyPr>
            <a:normAutofit lnSpcReduction="10000"/>
          </a:bodyPr>
          <a:lstStyle/>
          <a:p>
            <a:r>
              <a:rPr lang="en-US" dirty="0" smtClean="0"/>
              <a:t>Food Resources</a:t>
            </a:r>
          </a:p>
          <a:p>
            <a:pPr marL="742950" lvl="2" indent="-342900">
              <a:buFont typeface="Wingdings 2"/>
              <a:buChar char=""/>
            </a:pPr>
            <a:r>
              <a:rPr lang="en-US" dirty="0"/>
              <a:t>Fast Food Calories by nanobitsoftware.com (</a:t>
            </a:r>
            <a:r>
              <a:rPr lang="en-US" dirty="0" smtClean="0"/>
              <a:t>free) </a:t>
            </a:r>
            <a:r>
              <a:rPr lang="en-US" dirty="0"/>
              <a:t>available at </a:t>
            </a:r>
            <a:r>
              <a:rPr lang="en-US" dirty="0" smtClean="0"/>
              <a:t>iTunes</a:t>
            </a:r>
          </a:p>
          <a:p>
            <a:pPr marL="742950" lvl="2" indent="-342900">
              <a:buFont typeface="Wingdings 2"/>
              <a:buChar char=""/>
            </a:pPr>
            <a:r>
              <a:rPr lang="en-US" dirty="0" smtClean="0"/>
              <a:t>My Fitness Pal App/ Lose It App</a:t>
            </a:r>
          </a:p>
          <a:p>
            <a:pPr marL="742950" lvl="2" indent="-342900">
              <a:buFont typeface="Wingdings 2"/>
              <a:buChar char=""/>
            </a:pPr>
            <a:r>
              <a:rPr lang="en-US" dirty="0" smtClean="0"/>
              <a:t>http://paleomg.com/</a:t>
            </a:r>
          </a:p>
          <a:p>
            <a:pPr marL="742950" lvl="2" indent="-342900">
              <a:buFont typeface="Wingdings 2"/>
              <a:buChar char=""/>
            </a:pPr>
            <a:r>
              <a:rPr lang="en-US" dirty="0" smtClean="0"/>
              <a:t>http://www.cleaneatingmag.com/</a:t>
            </a:r>
          </a:p>
          <a:p>
            <a:pPr lvl="1"/>
            <a:r>
              <a:rPr lang="en-US" u="sng" dirty="0" smtClean="0">
                <a:hlinkClick r:id="rId2"/>
              </a:rPr>
              <a:t>http</a:t>
            </a:r>
            <a:r>
              <a:rPr lang="en-US" u="sng" dirty="0">
                <a:hlinkClick r:id="rId2"/>
              </a:rPr>
              <a:t>://</a:t>
            </a:r>
            <a:r>
              <a:rPr lang="en-US" u="sng" dirty="0" smtClean="0">
                <a:hlinkClick r:id="rId2"/>
              </a:rPr>
              <a:t>www.calorieking.com/foods/</a:t>
            </a:r>
            <a:endParaRPr lang="en-US" dirty="0"/>
          </a:p>
          <a:p>
            <a:r>
              <a:rPr lang="en-US" dirty="0" smtClean="0"/>
              <a:t>Fitness YouTube Videos </a:t>
            </a:r>
          </a:p>
          <a:p>
            <a:pPr lvl="1"/>
            <a:r>
              <a:rPr lang="en-US" dirty="0" smtClean="0"/>
              <a:t>Dorm Room Workout Videos by Exercise TV</a:t>
            </a:r>
          </a:p>
          <a:p>
            <a:pPr lvl="1"/>
            <a:r>
              <a:rPr lang="en-US" dirty="0" smtClean="0"/>
              <a:t>SparkPeople.com, 10 minute toning videos</a:t>
            </a:r>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33004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47" y="2514600"/>
            <a:ext cx="8686800" cy="838200"/>
          </a:xfrm>
        </p:spPr>
        <p:txBody>
          <a:bodyPr/>
          <a:lstStyle/>
          <a:p>
            <a:pPr algn="ctr"/>
            <a:r>
              <a:rPr lang="en-US" dirty="0" smtClean="0"/>
              <a:t>Healthy relationships</a:t>
            </a:r>
            <a:endParaRPr lang="en-US" dirty="0"/>
          </a:p>
        </p:txBody>
      </p:sp>
    </p:spTree>
    <p:extLst>
      <p:ext uri="{BB962C8B-B14F-4D97-AF65-F5344CB8AC3E}">
        <p14:creationId xmlns:p14="http://schemas.microsoft.com/office/powerpoint/2010/main" val="2610797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relationship MANAGEMENT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Plan a date night/family night</a:t>
            </a:r>
          </a:p>
          <a:p>
            <a:r>
              <a:rPr lang="en-US" dirty="0" smtClean="0"/>
              <a:t>Quality vs. Quantity….PUT YOUR PHONE/COMPUTER AWAY!</a:t>
            </a:r>
          </a:p>
          <a:p>
            <a:r>
              <a:rPr lang="en-US" dirty="0" smtClean="0"/>
              <a:t>Quick meal together</a:t>
            </a:r>
          </a:p>
          <a:p>
            <a:r>
              <a:rPr lang="en-US" dirty="0" smtClean="0"/>
              <a:t>Leave notes for your spouse, kids etc. </a:t>
            </a:r>
          </a:p>
          <a:p>
            <a:r>
              <a:rPr lang="en-US" dirty="0" smtClean="0"/>
              <a:t>Quick phone call </a:t>
            </a:r>
          </a:p>
          <a:p>
            <a:r>
              <a:rPr lang="en-US" dirty="0" smtClean="0"/>
              <a:t>Have something special to look forward to when the “crazy” dies down</a:t>
            </a:r>
          </a:p>
          <a:p>
            <a:endParaRPr lang="en-US" dirty="0"/>
          </a:p>
          <a:p>
            <a:pPr marL="0" indent="0" algn="ctr">
              <a:buNone/>
            </a:pPr>
            <a:r>
              <a:rPr lang="en-US" sz="2800" i="1" dirty="0" smtClean="0"/>
              <a:t>No matter who you are with, make the time count!</a:t>
            </a:r>
          </a:p>
          <a:p>
            <a:endParaRPr lang="en-US" dirty="0" smtClean="0"/>
          </a:p>
        </p:txBody>
      </p:sp>
    </p:spTree>
    <p:extLst>
      <p:ext uri="{BB962C8B-B14F-4D97-AF65-F5344CB8AC3E}">
        <p14:creationId xmlns:p14="http://schemas.microsoft.com/office/powerpoint/2010/main" val="3926080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a:t>
            </a:r>
            <a:endParaRPr lang="en-US" dirty="0"/>
          </a:p>
        </p:txBody>
      </p:sp>
      <p:sp>
        <p:nvSpPr>
          <p:cNvPr id="3" name="Content Placeholder 2"/>
          <p:cNvSpPr>
            <a:spLocks noGrp="1"/>
          </p:cNvSpPr>
          <p:nvPr>
            <p:ph idx="1"/>
          </p:nvPr>
        </p:nvSpPr>
        <p:spPr/>
        <p:txBody>
          <a:bodyPr/>
          <a:lstStyle/>
          <a:p>
            <a:r>
              <a:rPr lang="en-US" dirty="0" smtClean="0"/>
              <a:t>Mind</a:t>
            </a:r>
          </a:p>
          <a:p>
            <a:r>
              <a:rPr lang="en-US" dirty="0" smtClean="0"/>
              <a:t>Body</a:t>
            </a:r>
          </a:p>
          <a:p>
            <a:r>
              <a:rPr lang="en-US" dirty="0" smtClean="0"/>
              <a:t>Relationships</a:t>
            </a:r>
            <a:endParaRPr lang="en-US" dirty="0"/>
          </a:p>
        </p:txBody>
      </p:sp>
    </p:spTree>
    <p:extLst>
      <p:ext uri="{BB962C8B-B14F-4D97-AF65-F5344CB8AC3E}">
        <p14:creationId xmlns:p14="http://schemas.microsoft.com/office/powerpoint/2010/main" val="785036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2152.JPG"/>
          <p:cNvPicPr>
            <a:picLocks noGrp="1" noChangeAspect="1"/>
          </p:cNvPicPr>
          <p:nvPr>
            <p:ph idx="1"/>
          </p:nvPr>
        </p:nvPicPr>
        <p:blipFill>
          <a:blip r:embed="rId2" cstate="print"/>
          <a:stretch>
            <a:fillRect/>
          </a:stretch>
        </p:blipFill>
        <p:spPr>
          <a:xfrm>
            <a:off x="1143000" y="1143000"/>
            <a:ext cx="7046384" cy="5284788"/>
          </a:xfrm>
        </p:spPr>
      </p:pic>
      <p:sp>
        <p:nvSpPr>
          <p:cNvPr id="2" name="TextBox 1"/>
          <p:cNvSpPr txBox="1"/>
          <p:nvPr/>
        </p:nvSpPr>
        <p:spPr>
          <a:xfrm>
            <a:off x="685800" y="304800"/>
            <a:ext cx="7924800" cy="646331"/>
          </a:xfrm>
          <a:prstGeom prst="rect">
            <a:avLst/>
          </a:prstGeom>
          <a:noFill/>
        </p:spPr>
        <p:txBody>
          <a:bodyPr wrap="square" rtlCol="0">
            <a:spAutoFit/>
          </a:bodyPr>
          <a:lstStyle/>
          <a:p>
            <a:pPr algn="ctr"/>
            <a:r>
              <a:rPr lang="en-US" sz="3600" dirty="0" smtClean="0"/>
              <a:t>Don</a:t>
            </a:r>
            <a:r>
              <a:rPr lang="fr-FR" sz="3600" dirty="0" smtClean="0"/>
              <a:t>’</a:t>
            </a:r>
            <a:r>
              <a:rPr lang="en-US" sz="3600" dirty="0" smtClean="0"/>
              <a:t>t be so hard on yourself!</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wHAT</a:t>
            </a:r>
            <a:r>
              <a:rPr lang="en-US" dirty="0" smtClean="0"/>
              <a:t> ARE YOUR OBSTACLES? </a:t>
            </a:r>
            <a:endParaRPr lang="en-US" dirty="0"/>
          </a:p>
        </p:txBody>
      </p:sp>
      <p:sp>
        <p:nvSpPr>
          <p:cNvPr id="3" name="Content Placeholder 2"/>
          <p:cNvSpPr>
            <a:spLocks noGrp="1"/>
          </p:cNvSpPr>
          <p:nvPr>
            <p:ph idx="1"/>
          </p:nvPr>
        </p:nvSpPr>
        <p:spPr/>
        <p:txBody>
          <a:bodyPr/>
          <a:lstStyle/>
          <a:p>
            <a:r>
              <a:rPr lang="en-US" dirty="0" smtClean="0"/>
              <a:t>NO time</a:t>
            </a:r>
          </a:p>
          <a:p>
            <a:r>
              <a:rPr lang="en-US" dirty="0" smtClean="0"/>
              <a:t>Never ending To-Do list</a:t>
            </a:r>
          </a:p>
          <a:p>
            <a:r>
              <a:rPr lang="en-US" dirty="0" smtClean="0"/>
              <a:t>Being pulled in different directions</a:t>
            </a:r>
          </a:p>
          <a:p>
            <a:r>
              <a:rPr lang="en-US" dirty="0" smtClean="0"/>
              <a:t>Affordability </a:t>
            </a:r>
          </a:p>
          <a:p>
            <a:r>
              <a:rPr lang="en-US" dirty="0" smtClean="0"/>
              <a:t>Nobody else is doing it</a:t>
            </a:r>
          </a:p>
          <a:p>
            <a:r>
              <a:rPr lang="en-US" dirty="0" smtClean="0"/>
              <a:t>Temptation</a:t>
            </a:r>
          </a:p>
          <a:p>
            <a:r>
              <a:rPr lang="en-US" dirty="0" smtClean="0"/>
              <a:t>Away from home</a:t>
            </a:r>
          </a:p>
          <a:p>
            <a:pPr marL="0" indent="0">
              <a:buNone/>
            </a:pPr>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80" y="2438400"/>
            <a:ext cx="8686800" cy="838200"/>
          </a:xfrm>
        </p:spPr>
        <p:txBody>
          <a:bodyPr>
            <a:noAutofit/>
          </a:bodyPr>
          <a:lstStyle/>
          <a:p>
            <a:pPr algn="ctr"/>
            <a:r>
              <a:rPr lang="en-US" sz="6000" dirty="0" smtClean="0"/>
              <a:t>A healthy mind</a:t>
            </a:r>
            <a:endParaRPr lang="en-US" sz="6000" dirty="0"/>
          </a:p>
        </p:txBody>
      </p:sp>
    </p:spTree>
    <p:extLst>
      <p:ext uri="{BB962C8B-B14F-4D97-AF65-F5344CB8AC3E}">
        <p14:creationId xmlns:p14="http://schemas.microsoft.com/office/powerpoint/2010/main" val="1626460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questions</a:t>
            </a:r>
            <a:endParaRPr lang="en-US" dirty="0"/>
          </a:p>
        </p:txBody>
      </p:sp>
      <p:sp>
        <p:nvSpPr>
          <p:cNvPr id="3" name="Content Placeholder 2"/>
          <p:cNvSpPr>
            <a:spLocks noGrp="1"/>
          </p:cNvSpPr>
          <p:nvPr>
            <p:ph idx="1"/>
          </p:nvPr>
        </p:nvSpPr>
        <p:spPr/>
        <p:txBody>
          <a:bodyPr/>
          <a:lstStyle/>
          <a:p>
            <a:r>
              <a:rPr lang="en-US" dirty="0" smtClean="0"/>
              <a:t>How do you start your day?</a:t>
            </a:r>
          </a:p>
          <a:p>
            <a:r>
              <a:rPr lang="en-US" dirty="0" smtClean="0"/>
              <a:t>Do you take a lunch or any small breaks?</a:t>
            </a:r>
          </a:p>
          <a:p>
            <a:r>
              <a:rPr lang="en-US" dirty="0" smtClean="0"/>
              <a:t>How do you end your day?</a:t>
            </a:r>
          </a:p>
          <a:p>
            <a:r>
              <a:rPr lang="en-US" dirty="0" smtClean="0"/>
              <a:t>What is important to YOU?</a:t>
            </a:r>
          </a:p>
          <a:p>
            <a:r>
              <a:rPr lang="en-US" dirty="0" smtClean="0"/>
              <a:t>What are your goals?</a:t>
            </a:r>
            <a:endParaRPr lang="en-US" dirty="0"/>
          </a:p>
        </p:txBody>
      </p:sp>
    </p:spTree>
    <p:extLst>
      <p:ext uri="{BB962C8B-B14F-4D97-AF65-F5344CB8AC3E}">
        <p14:creationId xmlns:p14="http://schemas.microsoft.com/office/powerpoint/2010/main" val="853225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stay present</a:t>
            </a:r>
            <a:endParaRPr lang="en-US" dirty="0"/>
          </a:p>
        </p:txBody>
      </p:sp>
      <p:sp>
        <p:nvSpPr>
          <p:cNvPr id="3" name="Content Placeholder 2"/>
          <p:cNvSpPr>
            <a:spLocks noGrp="1"/>
          </p:cNvSpPr>
          <p:nvPr>
            <p:ph idx="1"/>
          </p:nvPr>
        </p:nvSpPr>
        <p:spPr>
          <a:xfrm>
            <a:off x="304800" y="1371600"/>
            <a:ext cx="8686800" cy="4525963"/>
          </a:xfrm>
        </p:spPr>
        <p:txBody>
          <a:bodyPr>
            <a:normAutofit fontScale="77500" lnSpcReduction="20000"/>
          </a:bodyPr>
          <a:lstStyle/>
          <a:p>
            <a:r>
              <a:rPr lang="en-US" sz="4000" dirty="0" smtClean="0"/>
              <a:t>Taking 5 minutes to walk around, listen to music, read etc.</a:t>
            </a:r>
          </a:p>
          <a:p>
            <a:r>
              <a:rPr lang="en-US" sz="4000" dirty="0" smtClean="0"/>
              <a:t>Journaling</a:t>
            </a:r>
          </a:p>
          <a:p>
            <a:r>
              <a:rPr lang="en-US" sz="4000" dirty="0" smtClean="0"/>
              <a:t>Being okay with silence</a:t>
            </a:r>
          </a:p>
          <a:p>
            <a:r>
              <a:rPr lang="en-US" sz="4000" dirty="0" smtClean="0"/>
              <a:t>Meditation</a:t>
            </a:r>
          </a:p>
          <a:p>
            <a:r>
              <a:rPr lang="en-US" sz="4000" dirty="0" smtClean="0"/>
              <a:t>Having a lunch buddy</a:t>
            </a:r>
          </a:p>
          <a:p>
            <a:r>
              <a:rPr lang="en-US" sz="4000" dirty="0" smtClean="0"/>
              <a:t>PUT YOUR PHONE/COMPUTER AWAY</a:t>
            </a:r>
            <a:r>
              <a:rPr lang="en-US" sz="5100" dirty="0" smtClean="0"/>
              <a:t>!</a:t>
            </a:r>
            <a:endParaRPr lang="en-US" dirty="0"/>
          </a:p>
          <a:p>
            <a:endParaRPr lang="en-US" dirty="0" smtClean="0"/>
          </a:p>
          <a:p>
            <a:pPr marL="0" indent="0">
              <a:buNone/>
            </a:pPr>
            <a:r>
              <a:rPr lang="en-US" sz="2000" i="1" dirty="0" smtClean="0"/>
              <a:t>“If you are depressed, you are probably thinking of the past.  If you are anxious, you are probably thinking of the future.”</a:t>
            </a:r>
          </a:p>
        </p:txBody>
      </p:sp>
    </p:spTree>
    <p:extLst>
      <p:ext uri="{BB962C8B-B14F-4D97-AF65-F5344CB8AC3E}">
        <p14:creationId xmlns:p14="http://schemas.microsoft.com/office/powerpoint/2010/main" val="148962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lstStyle/>
          <a:p>
            <a:pPr marL="0" indent="0">
              <a:buNone/>
            </a:pPr>
            <a:r>
              <a:rPr lang="en-US" b="1" u="sng" dirty="0" smtClean="0"/>
              <a:t>Apps:  </a:t>
            </a:r>
          </a:p>
          <a:p>
            <a:r>
              <a:rPr lang="en-US" dirty="0" smtClean="0"/>
              <a:t>Take a break!</a:t>
            </a:r>
          </a:p>
          <a:p>
            <a:r>
              <a:rPr lang="en-US" dirty="0" smtClean="0"/>
              <a:t>Calm</a:t>
            </a:r>
          </a:p>
          <a:p>
            <a:r>
              <a:rPr lang="en-US" dirty="0" smtClean="0"/>
              <a:t>Mindfulness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039321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8686800" cy="838200"/>
          </a:xfrm>
        </p:spPr>
        <p:txBody>
          <a:bodyPr>
            <a:noAutofit/>
          </a:bodyPr>
          <a:lstStyle/>
          <a:p>
            <a:pPr algn="ctr"/>
            <a:r>
              <a:rPr lang="en-US" sz="6000" dirty="0" smtClean="0"/>
              <a:t>A healthy body</a:t>
            </a:r>
            <a:endParaRPr lang="en-US" sz="6000" dirty="0"/>
          </a:p>
        </p:txBody>
      </p:sp>
    </p:spTree>
    <p:extLst>
      <p:ext uri="{BB962C8B-B14F-4D97-AF65-F5344CB8AC3E}">
        <p14:creationId xmlns:p14="http://schemas.microsoft.com/office/powerpoint/2010/main" val="1144031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t>
            </a:r>
            <a:endParaRPr lang="en-US" dirty="0"/>
          </a:p>
        </p:txBody>
      </p:sp>
      <p:sp>
        <p:nvSpPr>
          <p:cNvPr id="3" name="Content Placeholder 2"/>
          <p:cNvSpPr>
            <a:spLocks noGrp="1"/>
          </p:cNvSpPr>
          <p:nvPr>
            <p:ph idx="1"/>
          </p:nvPr>
        </p:nvSpPr>
        <p:spPr>
          <a:xfrm>
            <a:off x="304800" y="1219200"/>
            <a:ext cx="8686800" cy="4525963"/>
          </a:xfrm>
        </p:spPr>
        <p:txBody>
          <a:bodyPr/>
          <a:lstStyle/>
          <a:p>
            <a:pPr marL="0" indent="0">
              <a:buNone/>
            </a:pPr>
            <a:endParaRPr lang="en-US" sz="2400" dirty="0" smtClean="0"/>
          </a:p>
          <a:p>
            <a:r>
              <a:rPr lang="en-US" sz="2400" dirty="0" smtClean="0"/>
              <a:t>Meal Prep</a:t>
            </a:r>
          </a:p>
          <a:p>
            <a:r>
              <a:rPr lang="en-US" sz="2400" dirty="0" smtClean="0"/>
              <a:t>Write out your week</a:t>
            </a:r>
          </a:p>
          <a:p>
            <a:r>
              <a:rPr lang="en-US" sz="2400" dirty="0" smtClean="0"/>
              <a:t>If Traveling Check hotel site for fitness facility</a:t>
            </a:r>
          </a:p>
          <a:p>
            <a:r>
              <a:rPr lang="en-US" sz="2400" dirty="0" smtClean="0"/>
              <a:t>Does your school have a facility? </a:t>
            </a:r>
          </a:p>
          <a:p>
            <a:r>
              <a:rPr lang="en-US" sz="2400" dirty="0" smtClean="0"/>
              <a:t>Pack comfortable exercise gear</a:t>
            </a:r>
          </a:p>
          <a:p>
            <a:r>
              <a:rPr lang="en-US" sz="2400" dirty="0" smtClean="0"/>
              <a:t>Bring small cooler for snacks</a:t>
            </a:r>
          </a:p>
          <a:p>
            <a:r>
              <a:rPr lang="en-US" sz="2400" dirty="0" smtClean="0"/>
              <a:t>If you are running on your own: bring phone, whistle, etc.</a:t>
            </a:r>
          </a:p>
          <a:p>
            <a:r>
              <a:rPr lang="en-US" sz="2400" dirty="0" smtClean="0"/>
              <a:t>Accountability- find a workout buddy</a:t>
            </a:r>
          </a:p>
          <a:p>
            <a:r>
              <a:rPr lang="en-US" sz="2400" dirty="0" smtClean="0"/>
              <a:t>Planning is your key to SUCCESS</a:t>
            </a:r>
          </a:p>
          <a:p>
            <a:endParaRPr lang="en-US" dirty="0" smtClean="0"/>
          </a:p>
          <a:p>
            <a:pPr>
              <a:buNone/>
            </a:pPr>
            <a:endParaRPr lang="en-US" dirty="0"/>
          </a:p>
        </p:txBody>
      </p:sp>
      <p:pic>
        <p:nvPicPr>
          <p:cNvPr id="2052" name="Picture 4" descr="C:\Users\giwilli\AppData\Local\Microsoft\Windows\Temporary Internet Files\Content.IE5\6HDAUL60\MP9003865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724400"/>
            <a:ext cx="1414318" cy="19826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giwilli\AppData\Local\Microsoft\Windows\Temporary Internet Files\Content.IE5\D0ZL84TZ\MP9004221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304800"/>
            <a:ext cx="1490352" cy="22344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iwilli\AppData\Local\Microsoft\Windows\Temporary Internet Files\Content.IE5\D0ZL84TZ\MP90031439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741136"/>
            <a:ext cx="1853184" cy="20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67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449</TotalTime>
  <Words>1194</Words>
  <Application>Microsoft Office PowerPoint</Application>
  <PresentationFormat>On-screen Show (4:3)</PresentationFormat>
  <Paragraphs>187</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Staying Healthy during the “crazy”</vt:lpstr>
      <vt:lpstr>What is HEALTH?</vt:lpstr>
      <vt:lpstr>wHAT ARE YOUR OBSTACLES? </vt:lpstr>
      <vt:lpstr>A healthy mind</vt:lpstr>
      <vt:lpstr>Important questions</vt:lpstr>
      <vt:lpstr>Tools to stay present</vt:lpstr>
      <vt:lpstr>Resources</vt:lpstr>
      <vt:lpstr>A healthy body</vt:lpstr>
      <vt:lpstr>Preparation </vt:lpstr>
      <vt:lpstr>What to EAT</vt:lpstr>
      <vt:lpstr>What to Eat</vt:lpstr>
      <vt:lpstr>What to EAT</vt:lpstr>
      <vt:lpstr>What to EAT</vt:lpstr>
      <vt:lpstr>What to Do</vt:lpstr>
      <vt:lpstr>What to Do</vt:lpstr>
      <vt:lpstr>What to Do</vt:lpstr>
      <vt:lpstr>resources </vt:lpstr>
      <vt:lpstr>Healthy relationships</vt:lpstr>
      <vt:lpstr>relationship MANAGEMENT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Healthy on the Road</dc:title>
  <dc:creator>Williams, Gina</dc:creator>
  <cp:lastModifiedBy>Default</cp:lastModifiedBy>
  <cp:revision>56</cp:revision>
  <dcterms:created xsi:type="dcterms:W3CDTF">2006-08-16T00:00:00Z</dcterms:created>
  <dcterms:modified xsi:type="dcterms:W3CDTF">2015-05-16T00:28:41Z</dcterms:modified>
</cp:coreProperties>
</file>